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4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A1CEF-0D5A-47A6-89B5-C7D415BD255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8934DC-0D18-4645-8412-A8F19B4AECAA}">
      <dgm:prSet phldrT="[Текст]"/>
      <dgm:spPr/>
      <dgm:t>
        <a:bodyPr/>
        <a:lstStyle/>
        <a:p>
          <a:r>
            <a:rPr lang="ru-RU" dirty="0" smtClean="0"/>
            <a:t>провести сравнительную динамику состояния пациентов до и после проведенной пульмонологической реабилитации.</a:t>
          </a:r>
          <a:endParaRPr lang="ru-RU" dirty="0"/>
        </a:p>
      </dgm:t>
    </dgm:pt>
    <dgm:pt modelId="{94C701C8-14F4-469B-A47A-ACC9C04355E6}" type="parTrans" cxnId="{A40CF7A8-BC2B-4494-9A3B-67286305BEB9}">
      <dgm:prSet/>
      <dgm:spPr/>
      <dgm:t>
        <a:bodyPr/>
        <a:lstStyle/>
        <a:p>
          <a:endParaRPr lang="ru-RU"/>
        </a:p>
      </dgm:t>
    </dgm:pt>
    <dgm:pt modelId="{780BB8D1-B697-47DD-A790-C0BE67AFBFD0}" type="sibTrans" cxnId="{A40CF7A8-BC2B-4494-9A3B-67286305BEB9}">
      <dgm:prSet/>
      <dgm:spPr/>
      <dgm:t>
        <a:bodyPr/>
        <a:lstStyle/>
        <a:p>
          <a:endParaRPr lang="ru-RU"/>
        </a:p>
      </dgm:t>
    </dgm:pt>
    <dgm:pt modelId="{17FFF79A-FACE-4AA4-87F9-AA17C29C3308}">
      <dgm:prSet phldrT="[Текст]"/>
      <dgm:spPr/>
      <dgm:t>
        <a:bodyPr/>
        <a:lstStyle/>
        <a:p>
          <a:r>
            <a:rPr lang="ru-RU" dirty="0" smtClean="0"/>
            <a:t>оценить эффективность методов легочной реабилитации на амбулаторном этапе у пациентов с хронической </a:t>
          </a:r>
          <a:r>
            <a:rPr lang="ru-RU" dirty="0" err="1" smtClean="0"/>
            <a:t>бронхобструктивной</a:t>
          </a:r>
          <a:r>
            <a:rPr lang="ru-RU" dirty="0" smtClean="0"/>
            <a:t> патологией, перенесших </a:t>
          </a:r>
          <a:r>
            <a:rPr lang="ru-RU" dirty="0" err="1" smtClean="0"/>
            <a:t>коронавирусную</a:t>
          </a:r>
          <a:r>
            <a:rPr lang="ru-RU" dirty="0" smtClean="0"/>
            <a:t> пневмонию</a:t>
          </a:r>
          <a:endParaRPr lang="ru-RU" dirty="0"/>
        </a:p>
      </dgm:t>
    </dgm:pt>
    <dgm:pt modelId="{4451F461-0EF7-4CEC-A426-01A2A84DC648}" type="parTrans" cxnId="{729A702E-8D92-4663-BAB9-BF13EE639011}">
      <dgm:prSet/>
      <dgm:spPr/>
      <dgm:t>
        <a:bodyPr/>
        <a:lstStyle/>
        <a:p>
          <a:endParaRPr lang="ru-RU"/>
        </a:p>
      </dgm:t>
    </dgm:pt>
    <dgm:pt modelId="{EBD0FC3C-FDF6-47AF-80BB-0DB65F7B0B4C}" type="sibTrans" cxnId="{729A702E-8D92-4663-BAB9-BF13EE639011}">
      <dgm:prSet/>
      <dgm:spPr/>
      <dgm:t>
        <a:bodyPr/>
        <a:lstStyle/>
        <a:p>
          <a:endParaRPr lang="ru-RU"/>
        </a:p>
      </dgm:t>
    </dgm:pt>
    <dgm:pt modelId="{581E1F68-F92F-4782-9C1B-DA7880266BE5}">
      <dgm:prSet phldrT="[Текст]"/>
      <dgm:spPr/>
      <dgm:t>
        <a:bodyPr/>
        <a:lstStyle/>
        <a:p>
          <a:r>
            <a:rPr lang="ru-RU" dirty="0" smtClean="0"/>
            <a:t>рассмотреть исходы коронавирусной пневмонии у пациентов, которые отказались от легочной реабилитации по своему желанию. </a:t>
          </a:r>
          <a:endParaRPr lang="ru-RU" dirty="0"/>
        </a:p>
      </dgm:t>
    </dgm:pt>
    <dgm:pt modelId="{54E40016-1E69-456A-9F29-46E5DFF26D5D}" type="parTrans" cxnId="{1B793E78-D480-4CFF-A83F-9175276087B5}">
      <dgm:prSet/>
      <dgm:spPr/>
      <dgm:t>
        <a:bodyPr/>
        <a:lstStyle/>
        <a:p>
          <a:endParaRPr lang="ru-RU"/>
        </a:p>
      </dgm:t>
    </dgm:pt>
    <dgm:pt modelId="{7BC0A555-13C2-4426-A479-8441863E87D8}" type="sibTrans" cxnId="{1B793E78-D480-4CFF-A83F-9175276087B5}">
      <dgm:prSet/>
      <dgm:spPr/>
      <dgm:t>
        <a:bodyPr/>
        <a:lstStyle/>
        <a:p>
          <a:endParaRPr lang="ru-RU"/>
        </a:p>
      </dgm:t>
    </dgm:pt>
    <dgm:pt modelId="{CAC78614-0A1B-4AE4-A0E6-FCC3D5DE8E0B}" type="pres">
      <dgm:prSet presAssocID="{E90A1CEF-0D5A-47A6-89B5-C7D415BD2555}" presName="Name0" presStyleCnt="0">
        <dgm:presLayoutVars>
          <dgm:dir/>
          <dgm:resizeHandles val="exact"/>
        </dgm:presLayoutVars>
      </dgm:prSet>
      <dgm:spPr/>
    </dgm:pt>
    <dgm:pt modelId="{7107099C-A6CA-4181-9553-0387DCB69ECB}" type="pres">
      <dgm:prSet presAssocID="{3D8934DC-0D18-4645-8412-A8F19B4AECAA}" presName="composite" presStyleCnt="0"/>
      <dgm:spPr/>
    </dgm:pt>
    <dgm:pt modelId="{B77A837F-93BF-43DF-B971-DFC88AD965EF}" type="pres">
      <dgm:prSet presAssocID="{3D8934DC-0D18-4645-8412-A8F19B4AECAA}" presName="rect1" presStyleLbl="trAlignAcc1" presStyleIdx="0" presStyleCnt="3" custLinFactNeighborX="-8175" custLinFactNeighborY="-2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951C0-1EE3-4EC8-B5A7-691E6A8670E4}" type="pres">
      <dgm:prSet presAssocID="{3D8934DC-0D18-4645-8412-A8F19B4AECAA}" presName="rect2" presStyleLbl="fgImgPlace1" presStyleIdx="0" presStyleCnt="3" custLinFactNeighborX="-35788" custLinFactNeighborY="-45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</dgm:spPr>
    </dgm:pt>
    <dgm:pt modelId="{719C8E78-BFA0-4763-8925-840B25C3188E}" type="pres">
      <dgm:prSet presAssocID="{780BB8D1-B697-47DD-A790-C0BE67AFBFD0}" presName="sibTrans" presStyleCnt="0"/>
      <dgm:spPr/>
    </dgm:pt>
    <dgm:pt modelId="{097E137C-5FBE-4179-BBB4-B63B3D28B348}" type="pres">
      <dgm:prSet presAssocID="{17FFF79A-FACE-4AA4-87F9-AA17C29C3308}" presName="composite" presStyleCnt="0"/>
      <dgm:spPr/>
    </dgm:pt>
    <dgm:pt modelId="{41CBCE76-5037-4053-A2C9-DAE9641D0C9D}" type="pres">
      <dgm:prSet presAssocID="{17FFF79A-FACE-4AA4-87F9-AA17C29C3308}" presName="rect1" presStyleLbl="trAlignAcc1" presStyleIdx="1" presStyleCnt="3" custLinFactNeighborX="-7180" custLinFactNeighborY="11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94E04-BF4C-4690-BF51-267E39430DB2}" type="pres">
      <dgm:prSet presAssocID="{17FFF79A-FACE-4AA4-87F9-AA17C29C3308}" presName="rect2" presStyleLbl="fgImgPlace1" presStyleIdx="1" presStyleCnt="3" custLinFactNeighborX="-39974" custLinFactNeighborY="680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</dgm:spPr>
    </dgm:pt>
    <dgm:pt modelId="{F4C103F5-CBB5-45C6-9050-7A5F61751A5D}" type="pres">
      <dgm:prSet presAssocID="{EBD0FC3C-FDF6-47AF-80BB-0DB65F7B0B4C}" presName="sibTrans" presStyleCnt="0"/>
      <dgm:spPr/>
    </dgm:pt>
    <dgm:pt modelId="{15FE443D-05FD-4ABF-8E31-2B47ED157CE9}" type="pres">
      <dgm:prSet presAssocID="{581E1F68-F92F-4782-9C1B-DA7880266BE5}" presName="composite" presStyleCnt="0"/>
      <dgm:spPr/>
    </dgm:pt>
    <dgm:pt modelId="{39955E49-7A4F-4A96-9E2B-81F2BE10872C}" type="pres">
      <dgm:prSet presAssocID="{581E1F68-F92F-4782-9C1B-DA7880266BE5}" presName="rect1" presStyleLbl="trAlignAcc1" presStyleIdx="2" presStyleCnt="3" custLinFactNeighborX="-5456" custLinFactNeighborY="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A3DA1-B13E-4583-BB53-A325AB869954}" type="pres">
      <dgm:prSet presAssocID="{581E1F68-F92F-4782-9C1B-DA7880266BE5}" presName="rect2" presStyleLbl="fgImgPlace1" presStyleIdx="2" presStyleCnt="3" custLinFactNeighborX="-35788" custLinFactNeighborY="1802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</dgm:spPr>
    </dgm:pt>
  </dgm:ptLst>
  <dgm:cxnLst>
    <dgm:cxn modelId="{57C3EA7E-6907-49C9-B963-910697B25366}" type="presOf" srcId="{581E1F68-F92F-4782-9C1B-DA7880266BE5}" destId="{39955E49-7A4F-4A96-9E2B-81F2BE10872C}" srcOrd="0" destOrd="0" presId="urn:microsoft.com/office/officeart/2008/layout/PictureStrips"/>
    <dgm:cxn modelId="{1B793E78-D480-4CFF-A83F-9175276087B5}" srcId="{E90A1CEF-0D5A-47A6-89B5-C7D415BD2555}" destId="{581E1F68-F92F-4782-9C1B-DA7880266BE5}" srcOrd="2" destOrd="0" parTransId="{54E40016-1E69-456A-9F29-46E5DFF26D5D}" sibTransId="{7BC0A555-13C2-4426-A479-8441863E87D8}"/>
    <dgm:cxn modelId="{1C00EAF5-08B8-408B-AD3A-D905A6E052A4}" type="presOf" srcId="{17FFF79A-FACE-4AA4-87F9-AA17C29C3308}" destId="{41CBCE76-5037-4053-A2C9-DAE9641D0C9D}" srcOrd="0" destOrd="0" presId="urn:microsoft.com/office/officeart/2008/layout/PictureStrips"/>
    <dgm:cxn modelId="{69AD87B6-55F6-4FDF-8CE6-69C220679D12}" type="presOf" srcId="{E90A1CEF-0D5A-47A6-89B5-C7D415BD2555}" destId="{CAC78614-0A1B-4AE4-A0E6-FCC3D5DE8E0B}" srcOrd="0" destOrd="0" presId="urn:microsoft.com/office/officeart/2008/layout/PictureStrips"/>
    <dgm:cxn modelId="{A40CF7A8-BC2B-4494-9A3B-67286305BEB9}" srcId="{E90A1CEF-0D5A-47A6-89B5-C7D415BD2555}" destId="{3D8934DC-0D18-4645-8412-A8F19B4AECAA}" srcOrd="0" destOrd="0" parTransId="{94C701C8-14F4-469B-A47A-ACC9C04355E6}" sibTransId="{780BB8D1-B697-47DD-A790-C0BE67AFBFD0}"/>
    <dgm:cxn modelId="{729A702E-8D92-4663-BAB9-BF13EE639011}" srcId="{E90A1CEF-0D5A-47A6-89B5-C7D415BD2555}" destId="{17FFF79A-FACE-4AA4-87F9-AA17C29C3308}" srcOrd="1" destOrd="0" parTransId="{4451F461-0EF7-4CEC-A426-01A2A84DC648}" sibTransId="{EBD0FC3C-FDF6-47AF-80BB-0DB65F7B0B4C}"/>
    <dgm:cxn modelId="{EA84E006-070C-476E-B884-2D386972B0A4}" type="presOf" srcId="{3D8934DC-0D18-4645-8412-A8F19B4AECAA}" destId="{B77A837F-93BF-43DF-B971-DFC88AD965EF}" srcOrd="0" destOrd="0" presId="urn:microsoft.com/office/officeart/2008/layout/PictureStrips"/>
    <dgm:cxn modelId="{F703C4F9-A395-4761-BA1F-BFD1C5DD1B2E}" type="presParOf" srcId="{CAC78614-0A1B-4AE4-A0E6-FCC3D5DE8E0B}" destId="{7107099C-A6CA-4181-9553-0387DCB69ECB}" srcOrd="0" destOrd="0" presId="urn:microsoft.com/office/officeart/2008/layout/PictureStrips"/>
    <dgm:cxn modelId="{52CF916D-60DE-4AEE-8F0E-FA888095EA85}" type="presParOf" srcId="{7107099C-A6CA-4181-9553-0387DCB69ECB}" destId="{B77A837F-93BF-43DF-B971-DFC88AD965EF}" srcOrd="0" destOrd="0" presId="urn:microsoft.com/office/officeart/2008/layout/PictureStrips"/>
    <dgm:cxn modelId="{FC3EB659-D76C-4BCF-A2A4-F449C08B3F5D}" type="presParOf" srcId="{7107099C-A6CA-4181-9553-0387DCB69ECB}" destId="{A9D951C0-1EE3-4EC8-B5A7-691E6A8670E4}" srcOrd="1" destOrd="0" presId="urn:microsoft.com/office/officeart/2008/layout/PictureStrips"/>
    <dgm:cxn modelId="{48800A63-3E1C-484A-B9B2-9B6C23DFA952}" type="presParOf" srcId="{CAC78614-0A1B-4AE4-A0E6-FCC3D5DE8E0B}" destId="{719C8E78-BFA0-4763-8925-840B25C3188E}" srcOrd="1" destOrd="0" presId="urn:microsoft.com/office/officeart/2008/layout/PictureStrips"/>
    <dgm:cxn modelId="{D774F7E9-738D-4BB1-BFAC-CFFE01104315}" type="presParOf" srcId="{CAC78614-0A1B-4AE4-A0E6-FCC3D5DE8E0B}" destId="{097E137C-5FBE-4179-BBB4-B63B3D28B348}" srcOrd="2" destOrd="0" presId="urn:microsoft.com/office/officeart/2008/layout/PictureStrips"/>
    <dgm:cxn modelId="{353342D5-B556-4CF4-944F-F8EC6F94857E}" type="presParOf" srcId="{097E137C-5FBE-4179-BBB4-B63B3D28B348}" destId="{41CBCE76-5037-4053-A2C9-DAE9641D0C9D}" srcOrd="0" destOrd="0" presId="urn:microsoft.com/office/officeart/2008/layout/PictureStrips"/>
    <dgm:cxn modelId="{BCA3B4B6-A9D4-455B-B2CA-7BA1F8F2BFBF}" type="presParOf" srcId="{097E137C-5FBE-4179-BBB4-B63B3D28B348}" destId="{08494E04-BF4C-4690-BF51-267E39430DB2}" srcOrd="1" destOrd="0" presId="urn:microsoft.com/office/officeart/2008/layout/PictureStrips"/>
    <dgm:cxn modelId="{3FE97813-EDE5-4254-9907-EFB760C1E5AE}" type="presParOf" srcId="{CAC78614-0A1B-4AE4-A0E6-FCC3D5DE8E0B}" destId="{F4C103F5-CBB5-45C6-9050-7A5F61751A5D}" srcOrd="3" destOrd="0" presId="urn:microsoft.com/office/officeart/2008/layout/PictureStrips"/>
    <dgm:cxn modelId="{AB9706F2-6CD1-485F-855E-8064DFBB98AE}" type="presParOf" srcId="{CAC78614-0A1B-4AE4-A0E6-FCC3D5DE8E0B}" destId="{15FE443D-05FD-4ABF-8E31-2B47ED157CE9}" srcOrd="4" destOrd="0" presId="urn:microsoft.com/office/officeart/2008/layout/PictureStrips"/>
    <dgm:cxn modelId="{A160858D-9DC0-4C16-B6C5-B1B733710069}" type="presParOf" srcId="{15FE443D-05FD-4ABF-8E31-2B47ED157CE9}" destId="{39955E49-7A4F-4A96-9E2B-81F2BE10872C}" srcOrd="0" destOrd="0" presId="urn:microsoft.com/office/officeart/2008/layout/PictureStrips"/>
    <dgm:cxn modelId="{1D6452DF-6CF7-4FF7-9461-E6075C7F93E1}" type="presParOf" srcId="{15FE443D-05FD-4ABF-8E31-2B47ED157CE9}" destId="{A26A3DA1-B13E-4583-BB53-A325AB86995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A837F-93BF-43DF-B971-DFC88AD965EF}">
      <dsp:nvSpPr>
        <dsp:cNvPr id="0" name=""/>
        <dsp:cNvSpPr/>
      </dsp:nvSpPr>
      <dsp:spPr>
        <a:xfrm>
          <a:off x="334043" y="270715"/>
          <a:ext cx="2738771" cy="855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707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провести сравнительную динамику состояния пациентов до и после проведенной пульмонологической реабилитации.</a:t>
          </a:r>
          <a:endParaRPr lang="ru-RU" sz="900" kern="1200" dirty="0"/>
        </a:p>
      </dsp:txBody>
      <dsp:txXfrm>
        <a:off x="334043" y="270715"/>
        <a:ext cx="2738771" cy="855866"/>
      </dsp:txXfrm>
    </dsp:sp>
    <dsp:sp modelId="{A9D951C0-1EE3-4EC8-B5A7-691E6A8670E4}">
      <dsp:nvSpPr>
        <dsp:cNvPr id="0" name=""/>
        <dsp:cNvSpPr/>
      </dsp:nvSpPr>
      <dsp:spPr>
        <a:xfrm>
          <a:off x="229414" y="163978"/>
          <a:ext cx="599106" cy="89865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BCE76-5037-4053-A2C9-DAE9641D0C9D}">
      <dsp:nvSpPr>
        <dsp:cNvPr id="0" name=""/>
        <dsp:cNvSpPr/>
      </dsp:nvSpPr>
      <dsp:spPr>
        <a:xfrm>
          <a:off x="361294" y="1466581"/>
          <a:ext cx="2738771" cy="855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707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оценить эффективность методов легочной реабилитации на амбулаторном этапе у пациентов с хронической </a:t>
          </a:r>
          <a:r>
            <a:rPr lang="ru-RU" sz="900" kern="1200" dirty="0" err="1" smtClean="0"/>
            <a:t>бронхобструктивной</a:t>
          </a:r>
          <a:r>
            <a:rPr lang="ru-RU" sz="900" kern="1200" dirty="0" smtClean="0"/>
            <a:t> патологией, перенесших </a:t>
          </a:r>
          <a:r>
            <a:rPr lang="ru-RU" sz="900" kern="1200" dirty="0" err="1" smtClean="0"/>
            <a:t>коронавирусную</a:t>
          </a:r>
          <a:r>
            <a:rPr lang="ru-RU" sz="900" kern="1200" dirty="0" smtClean="0"/>
            <a:t> пневмонию</a:t>
          </a:r>
          <a:endParaRPr lang="ru-RU" sz="900" kern="1200" dirty="0"/>
        </a:p>
      </dsp:txBody>
      <dsp:txXfrm>
        <a:off x="361294" y="1466581"/>
        <a:ext cx="2738771" cy="855866"/>
      </dsp:txXfrm>
    </dsp:sp>
    <dsp:sp modelId="{08494E04-BF4C-4690-BF51-267E39430DB2}">
      <dsp:nvSpPr>
        <dsp:cNvPr id="0" name=""/>
        <dsp:cNvSpPr/>
      </dsp:nvSpPr>
      <dsp:spPr>
        <a:xfrm>
          <a:off x="204336" y="1306697"/>
          <a:ext cx="599106" cy="898659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55E49-7A4F-4A96-9E2B-81F2BE10872C}">
      <dsp:nvSpPr>
        <dsp:cNvPr id="0" name=""/>
        <dsp:cNvSpPr/>
      </dsp:nvSpPr>
      <dsp:spPr>
        <a:xfrm>
          <a:off x="408511" y="2474697"/>
          <a:ext cx="2738771" cy="85586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707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рассмотреть исходы коронавирусной пневмонии у пациентов, которые отказались от легочной реабилитации по своему желанию. </a:t>
          </a:r>
          <a:endParaRPr lang="ru-RU" sz="900" kern="1200" dirty="0"/>
        </a:p>
      </dsp:txBody>
      <dsp:txXfrm>
        <a:off x="408511" y="2474697"/>
        <a:ext cx="2738771" cy="855866"/>
      </dsp:txXfrm>
    </dsp:sp>
    <dsp:sp modelId="{A26A3DA1-B13E-4583-BB53-A325AB869954}">
      <dsp:nvSpPr>
        <dsp:cNvPr id="0" name=""/>
        <dsp:cNvSpPr/>
      </dsp:nvSpPr>
      <dsp:spPr>
        <a:xfrm>
          <a:off x="229414" y="2484958"/>
          <a:ext cx="599106" cy="898659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5543E-4C80-4F74-9C21-B80C039480C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7B10-B2F6-45C6-86C0-E195279F2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5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mailto:nov7at@yandex.ru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2" y="-27409"/>
            <a:ext cx="9144000" cy="705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7435" y="127665"/>
            <a:ext cx="8712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Особенности третьего этапа пульмонологической реабилитации пациентов с хронической </a:t>
            </a:r>
            <a:r>
              <a:rPr lang="ru-RU" sz="1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бронхообструктивной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патологией, перенесших   </a:t>
            </a:r>
            <a:r>
              <a:rPr lang="ru-RU" sz="1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коронавирусную</a:t>
            </a: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пневмонию. 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750" y="709462"/>
            <a:ext cx="91758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                                                                Т.А</a:t>
            </a:r>
            <a:r>
              <a:rPr lang="ru-RU" sz="1200" dirty="0"/>
              <a:t>. Новикова 1, Н.Л. Шапорова 2, Т.В. </a:t>
            </a:r>
            <a:r>
              <a:rPr lang="ru-RU" sz="1200" dirty="0" err="1"/>
              <a:t>Рубаник</a:t>
            </a:r>
            <a:r>
              <a:rPr lang="ru-RU" sz="1200" dirty="0"/>
              <a:t> 1</a:t>
            </a:r>
          </a:p>
          <a:p>
            <a:r>
              <a:rPr lang="ru-RU" sz="1200" dirty="0"/>
              <a:t>1  </a:t>
            </a:r>
            <a:r>
              <a:rPr lang="ru-RU" sz="1200" dirty="0" smtClean="0"/>
              <a:t>Санкт-Петербургское </a:t>
            </a:r>
            <a:r>
              <a:rPr lang="ru-RU" sz="1200" dirty="0"/>
              <a:t>государственное бюджетное учреждение здравоохранения «Городской консультативно - диагностический центр № 1», Санкт-Петербург, Российская </a:t>
            </a:r>
            <a:r>
              <a:rPr lang="ru-RU" sz="1200" dirty="0" smtClean="0"/>
              <a:t>Федерация.</a:t>
            </a:r>
            <a:endParaRPr lang="ru-RU" sz="1200" dirty="0"/>
          </a:p>
          <a:p>
            <a:r>
              <a:rPr lang="ru-RU" sz="1200" dirty="0" smtClean="0"/>
              <a:t>2  Федеральное </a:t>
            </a:r>
            <a:r>
              <a:rPr lang="ru-RU" sz="1200" dirty="0"/>
              <a:t>государственное бюджетное образовательное учреждение высшего образования  «Первый Санкт-Петербургский государственный медицинский университет имени академика И.П. Павлова», Санкт-Петербург, Российская </a:t>
            </a:r>
            <a:r>
              <a:rPr lang="ru-RU" sz="1200" dirty="0" smtClean="0"/>
              <a:t>Федерация.</a:t>
            </a:r>
          </a:p>
          <a:p>
            <a:r>
              <a:rPr lang="ru-RU" sz="1200" dirty="0" smtClean="0"/>
              <a:t>Адрес электронной почты: </a:t>
            </a:r>
            <a:r>
              <a:rPr lang="en-US" sz="1200" dirty="0" smtClean="0">
                <a:hlinkClick r:id="rId3"/>
              </a:rPr>
              <a:t>nov7at@yandex.ru</a:t>
            </a:r>
            <a:r>
              <a:rPr lang="en-US" sz="1200" dirty="0" smtClean="0"/>
              <a:t> .  </a:t>
            </a:r>
            <a:r>
              <a:rPr lang="ru-RU" sz="1200" dirty="0" smtClean="0"/>
              <a:t>Источник финансирования:  авторы </a:t>
            </a:r>
            <a:r>
              <a:rPr lang="ru-RU" sz="1200" dirty="0"/>
              <a:t>заявляют об отсутствии внешнего </a:t>
            </a:r>
            <a:r>
              <a:rPr lang="ru-RU" sz="1200" dirty="0" smtClean="0"/>
              <a:t>финансирования </a:t>
            </a:r>
            <a:r>
              <a:rPr lang="ru-RU" sz="1200" dirty="0"/>
              <a:t>при проведении исследования.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27288060"/>
              </p:ext>
            </p:extLst>
          </p:nvPr>
        </p:nvGraphicFramePr>
        <p:xfrm>
          <a:off x="-261531" y="2394466"/>
          <a:ext cx="3740533" cy="3470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697652" y="1981000"/>
            <a:ext cx="3543211" cy="2031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Методы</a:t>
            </a:r>
            <a:r>
              <a:rPr lang="ru-RU" sz="1200" u="sng" dirty="0"/>
              <a:t>: </a:t>
            </a:r>
            <a:r>
              <a:rPr lang="ru-RU" sz="1200" dirty="0" smtClean="0"/>
              <a:t>в </a:t>
            </a:r>
            <a:r>
              <a:rPr lang="ru-RU" sz="1200" dirty="0"/>
              <a:t>исследовании было включено  34 пациента среднего возраста  42±11,3 лет . Из них 21 человек –больные бронхиальной астмой и 13 человек- пациенты с ХОБЛ. </a:t>
            </a:r>
            <a:r>
              <a:rPr lang="ru-RU" sz="1200" dirty="0" smtClean="0"/>
              <a:t>Контрольная  группа </a:t>
            </a:r>
            <a:r>
              <a:rPr lang="ru-RU" sz="1200" dirty="0"/>
              <a:t>составила  18 человек </a:t>
            </a:r>
            <a:endParaRPr lang="ru-RU" sz="1200" dirty="0" smtClean="0"/>
          </a:p>
          <a:p>
            <a:pPr algn="ctr"/>
            <a:r>
              <a:rPr lang="ru-RU" sz="1200" dirty="0" smtClean="0"/>
              <a:t>( </a:t>
            </a:r>
            <a:r>
              <a:rPr lang="ru-RU" sz="1200" dirty="0"/>
              <a:t>53%)  и она получила курс пульмонологической реабилитации, сравнительная составила 16 человек ( 47%) , отказавшаяся по </a:t>
            </a:r>
            <a:r>
              <a:rPr lang="ru-RU" sz="1200" dirty="0" smtClean="0"/>
              <a:t>личным причинам </a:t>
            </a:r>
            <a:r>
              <a:rPr lang="ru-RU" sz="1200" dirty="0"/>
              <a:t>от пульмонологической реабилитации</a:t>
            </a:r>
            <a:r>
              <a:rPr lang="ru-RU" sz="1400" dirty="0"/>
              <a:t>.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424005" y="2996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963686" y="2094457"/>
            <a:ext cx="735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 smtClean="0"/>
              <a:t>Цели:</a:t>
            </a:r>
            <a:r>
              <a:rPr lang="ru-RU" u="sng" dirty="0" smtClean="0"/>
              <a:t> </a:t>
            </a:r>
            <a:endParaRPr lang="ru-RU" u="sng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93" y="3861048"/>
            <a:ext cx="3440469" cy="241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372198" y="1976035"/>
            <a:ext cx="2771801" cy="40452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/>
              <a:t>Результаты:</a:t>
            </a:r>
          </a:p>
          <a:p>
            <a:pPr algn="ctr"/>
            <a:r>
              <a:rPr lang="ru-RU" sz="1400" dirty="0"/>
              <a:t>В основной группе после </a:t>
            </a:r>
            <a:r>
              <a:rPr lang="ru-RU" sz="1400" dirty="0" smtClean="0"/>
              <a:t>реабилитации: 1.  </a:t>
            </a:r>
            <a:r>
              <a:rPr lang="ru-RU" sz="1400" dirty="0"/>
              <a:t>показатели крови достигли </a:t>
            </a:r>
            <a:r>
              <a:rPr lang="ru-RU" sz="1400" dirty="0" err="1"/>
              <a:t>референсных</a:t>
            </a:r>
            <a:r>
              <a:rPr lang="ru-RU" sz="1400" dirty="0"/>
              <a:t> </a:t>
            </a:r>
            <a:r>
              <a:rPr lang="ru-RU" sz="1400" dirty="0" smtClean="0"/>
              <a:t>значений.</a:t>
            </a:r>
            <a:endParaRPr lang="ru-RU" sz="1400" dirty="0"/>
          </a:p>
          <a:p>
            <a:pPr algn="ctr"/>
            <a:r>
              <a:rPr lang="ru-RU" sz="1400" dirty="0" smtClean="0"/>
              <a:t>2. индекс </a:t>
            </a:r>
            <a:r>
              <a:rPr lang="ru-RU" sz="1400" dirty="0"/>
              <a:t>одышки по опроснику </a:t>
            </a:r>
            <a:r>
              <a:rPr lang="ru-RU" sz="1400" dirty="0" err="1"/>
              <a:t>mMRS</a:t>
            </a:r>
            <a:r>
              <a:rPr lang="ru-RU" sz="1400" dirty="0"/>
              <a:t> достоверно уменьшился в 1,34 раза </a:t>
            </a:r>
            <a:r>
              <a:rPr lang="ru-RU" sz="1400" dirty="0" smtClean="0"/>
              <a:t>.*</a:t>
            </a:r>
            <a:endParaRPr lang="ru-RU" sz="1400" dirty="0"/>
          </a:p>
          <a:p>
            <a:pPr algn="ctr"/>
            <a:r>
              <a:rPr lang="ru-RU" sz="1400" dirty="0" smtClean="0"/>
              <a:t>3. процент </a:t>
            </a:r>
            <a:r>
              <a:rPr lang="ru-RU" sz="1400" dirty="0"/>
              <a:t>поражения легочной ткани снизился на 16% , пневмофиброз </a:t>
            </a:r>
            <a:r>
              <a:rPr lang="ru-RU" sz="1400"/>
              <a:t>образовался </a:t>
            </a:r>
            <a:r>
              <a:rPr lang="ru-RU" sz="1400" smtClean="0"/>
              <a:t>лишь у </a:t>
            </a:r>
            <a:r>
              <a:rPr lang="ru-RU" sz="1400" dirty="0"/>
              <a:t>3 </a:t>
            </a:r>
            <a:r>
              <a:rPr lang="ru-RU" sz="1400" dirty="0" smtClean="0"/>
              <a:t>пациентов из 18. </a:t>
            </a:r>
            <a:endParaRPr lang="ru-RU" sz="1400" dirty="0"/>
          </a:p>
          <a:p>
            <a:pPr algn="ctr"/>
            <a:r>
              <a:rPr lang="ru-RU" sz="1400" dirty="0" smtClean="0"/>
              <a:t>4. наблюдался </a:t>
            </a:r>
            <a:r>
              <a:rPr lang="ru-RU" sz="1400" dirty="0"/>
              <a:t>прирост ОФВ1 и ЖЕЛ в 1,57 </a:t>
            </a:r>
            <a:r>
              <a:rPr lang="ru-RU" sz="1400" dirty="0" smtClean="0"/>
              <a:t>раза.*</a:t>
            </a:r>
            <a:endParaRPr lang="ru-RU" sz="1400" dirty="0"/>
          </a:p>
          <a:p>
            <a:pPr algn="ctr"/>
            <a:r>
              <a:rPr lang="ru-RU" sz="1400" dirty="0" smtClean="0"/>
              <a:t>5. улучшились </a:t>
            </a:r>
            <a:r>
              <a:rPr lang="ru-RU" sz="1400" dirty="0"/>
              <a:t>показатели гуморального иммунитета ( </a:t>
            </a:r>
            <a:r>
              <a:rPr lang="ru-RU" sz="1400" dirty="0" err="1"/>
              <a:t>IgA</a:t>
            </a:r>
            <a:r>
              <a:rPr lang="ru-RU" sz="1400" dirty="0"/>
              <a:t>  увеличился достоверно в 1,83 раза</a:t>
            </a:r>
            <a:r>
              <a:rPr lang="ru-RU" sz="1400" dirty="0" smtClean="0"/>
              <a:t>*).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-5232" y="5980638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Выводы: 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63686" y="5980638"/>
            <a:ext cx="80167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Таким образом, применение данных методов </a:t>
            </a:r>
            <a:r>
              <a:rPr lang="ru-RU" sz="1400" dirty="0" err="1"/>
              <a:t>пульмореабилитации</a:t>
            </a:r>
            <a:r>
              <a:rPr lang="ru-RU" sz="1400" dirty="0"/>
              <a:t> оказало положительное влияние на респираторную систему пациентов с хронической </a:t>
            </a:r>
            <a:r>
              <a:rPr lang="ru-RU" sz="1400" dirty="0" err="1"/>
              <a:t>бронхообструктивной</a:t>
            </a:r>
            <a:r>
              <a:rPr lang="ru-RU" sz="1400" dirty="0"/>
              <a:t> патологией, перенесших COVID-19- ассоциированную пневмонию, и  может  быть рекомендовано к применению в рутинной практике на третьем амбулаторном этапе </a:t>
            </a:r>
            <a:r>
              <a:rPr lang="ru-RU" sz="1400" dirty="0" smtClean="0"/>
              <a:t>реабилитации.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101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Андреевна</dc:creator>
  <cp:lastModifiedBy>user</cp:lastModifiedBy>
  <cp:revision>11</cp:revision>
  <dcterms:created xsi:type="dcterms:W3CDTF">2024-03-09T09:40:04Z</dcterms:created>
  <dcterms:modified xsi:type="dcterms:W3CDTF">2024-03-14T19:54:59Z</dcterms:modified>
</cp:coreProperties>
</file>